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27"/>
  </p:notesMasterIdLst>
  <p:sldIdLst>
    <p:sldId id="256" r:id="rId2"/>
    <p:sldId id="257" r:id="rId3"/>
    <p:sldId id="258" r:id="rId4"/>
    <p:sldId id="310" r:id="rId5"/>
    <p:sldId id="307" r:id="rId6"/>
    <p:sldId id="294" r:id="rId7"/>
    <p:sldId id="308" r:id="rId8"/>
    <p:sldId id="309" r:id="rId9"/>
    <p:sldId id="320" r:id="rId10"/>
    <p:sldId id="297" r:id="rId11"/>
    <p:sldId id="298" r:id="rId12"/>
    <p:sldId id="299" r:id="rId13"/>
    <p:sldId id="275" r:id="rId14"/>
    <p:sldId id="292" r:id="rId15"/>
    <p:sldId id="277" r:id="rId16"/>
    <p:sldId id="301" r:id="rId17"/>
    <p:sldId id="311" r:id="rId18"/>
    <p:sldId id="312" r:id="rId19"/>
    <p:sldId id="313" r:id="rId20"/>
    <p:sldId id="314" r:id="rId21"/>
    <p:sldId id="315" r:id="rId22"/>
    <p:sldId id="281" r:id="rId23"/>
    <p:sldId id="317" r:id="rId24"/>
    <p:sldId id="300" r:id="rId25"/>
    <p:sldId id="285" r:id="rId26"/>
  </p:sldIdLst>
  <p:sldSz cx="9144000" cy="6858000" type="screen4x3"/>
  <p:notesSz cx="679132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AA9B79-21A2-47BB-8A20-C11E008F467E}">
          <p14:sldIdLst>
            <p14:sldId id="256"/>
            <p14:sldId id="257"/>
            <p14:sldId id="258"/>
            <p14:sldId id="310"/>
            <p14:sldId id="307"/>
            <p14:sldId id="294"/>
            <p14:sldId id="308"/>
            <p14:sldId id="309"/>
            <p14:sldId id="320"/>
            <p14:sldId id="297"/>
            <p14:sldId id="298"/>
            <p14:sldId id="299"/>
            <p14:sldId id="275"/>
            <p14:sldId id="292"/>
            <p14:sldId id="277"/>
          </p14:sldIdLst>
        </p14:section>
        <p14:section name="Раздел без заголовка" id="{471C77CD-669E-4FBA-9222-DE70CD428392}">
          <p14:sldIdLst>
            <p14:sldId id="301"/>
            <p14:sldId id="311"/>
            <p14:sldId id="312"/>
            <p14:sldId id="313"/>
            <p14:sldId id="314"/>
            <p14:sldId id="315"/>
            <p14:sldId id="281"/>
            <p14:sldId id="317"/>
            <p14:sldId id="300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8000"/>
    <a:srgbClr val="E6C8EE"/>
    <a:srgbClr val="FFAFAF"/>
    <a:srgbClr val="F56F6F"/>
    <a:srgbClr val="00FF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45" autoAdjust="0"/>
  </p:normalViewPr>
  <p:slideViewPr>
    <p:cSldViewPr>
      <p:cViewPr varScale="1">
        <p:scale>
          <a:sx n="89" d="100"/>
          <a:sy n="89" d="100"/>
        </p:scale>
        <p:origin x="102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10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OMITET\Desktop\&#1044;&#1054;&#1061;&#1054;&#1044;&#1067;\&#1050;&#1074;&#1072;&#1088;&#1090;&#1072;&#1083;&#1100;&#1085;&#1099;&#1077;%20&#1086;&#1090;&#1095;&#1077;&#1090;&#1099;\&#1050;&#1074;&#1072;&#1088;&#1090;&#1072;&#1083;&#1100;&#1085;&#1099;&#1077;%202024\4%20&#1082;&#1074;\&#1050;&#1074;&#1072;&#1088;&#1090;&#1072;&#1083;&#1100;&#1085;&#1099;&#1081;%20&#1072;&#1085;&#1072;&#1083;&#1080;&#1079;\&#1044;&#1080;&#1072;&#1075;&#1088;&#1072;&#1084;&#1084;&#1072;%2024&#1075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omitet-pk1\Desktop\&#1044;&#1080;&#1072;&#1075;&#1088;&#1072;&#1084;&#1084;&#1072;%20&#1074;%20Microsoft%20Wor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1666666666667048E-3"/>
                  <c:y val="0.156250246062992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9FB394-3E63-4D44-99A6-52A00E2149F2}" type="VALUE">
                      <a:rPr lang="en-US" sz="1800" b="1" baseline="0" smtClean="0"/>
                      <a:pPr>
                        <a:defRPr sz="18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82299868766405"/>
                      <c:h val="0.14109374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6A-4F3F-B751-BAB524D28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"-"?\ _₽_-;_-@_-</c:formatCode>
                <c:ptCount val="1"/>
                <c:pt idx="0">
                  <c:v>1429862.6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A-4F3F-B751-BAB524D286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3750000000000742E-3"/>
                  <c:y val="0.306250246062992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E3589B-0C25-42DB-A966-D984319FB9F5}" type="VALUE">
                      <a:rPr lang="en-US" sz="1800" b="1" baseline="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73966535433071"/>
                      <c:h val="0.17234374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46A-4F3F-B751-BAB524D28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"-"?\ _₽_-;_-@_-</c:formatCode>
                <c:ptCount val="1"/>
                <c:pt idx="0">
                  <c:v>1662288.8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6A-4F3F-B751-BAB524D28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gapDepth val="110"/>
        <c:shape val="box"/>
        <c:axId val="710538528"/>
        <c:axId val="710518976"/>
        <c:axId val="0"/>
      </c:bar3DChart>
      <c:catAx>
        <c:axId val="71053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518976"/>
        <c:crosses val="autoZero"/>
        <c:auto val="1"/>
        <c:lblAlgn val="ctr"/>
        <c:lblOffset val="100"/>
        <c:noMultiLvlLbl val="0"/>
      </c:catAx>
      <c:valAx>
        <c:axId val="710518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\ _₽_-;_-@_-" sourceLinked="1"/>
        <c:majorTickMark val="none"/>
        <c:minorTickMark val="none"/>
        <c:tickLblPos val="nextTo"/>
        <c:crossAx val="7105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403451742673313"/>
          <c:y val="0"/>
          <c:w val="0.51919398982835552"/>
          <c:h val="1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857917021565512E-2"/>
                  <c:y val="-2.15769453360115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886 919,4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8015474275149"/>
                      <c:h val="0.120104500162804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EE-40AC-996F-18EFB244B929}"/>
                </c:ext>
              </c:extLst>
            </c:dLbl>
            <c:dLbl>
              <c:idx val="1"/>
              <c:layout>
                <c:manualLayout>
                  <c:x val="6.1141354664296474E-2"/>
                  <c:y val="-1.0449596361338334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78 049,5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EE-40AC-996F-18EFB244B929}"/>
                </c:ext>
              </c:extLst>
            </c:dLbl>
            <c:dLbl>
              <c:idx val="2"/>
              <c:layout>
                <c:manualLayout>
                  <c:x val="5.6089789749012797E-2"/>
                  <c:y val="-1.709953703340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712 837,5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EE-40AC-996F-18EFB244B929}"/>
                </c:ext>
              </c:extLst>
            </c:dLbl>
            <c:dLbl>
              <c:idx val="3"/>
              <c:layout>
                <c:manualLayout>
                  <c:x val="-0.1892594924295106"/>
                  <c:y val="-1.42496141945007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274 374,7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87718099909337"/>
                      <c:h val="8.91599482166776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EE-40AC-996F-18EFB244B9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Лист1!$C$56:$C$58</c:f>
              <c:strCache>
                <c:ptCount val="3"/>
                <c:pt idx="0">
                  <c:v>Заработная плата</c:v>
                </c:pt>
                <c:pt idx="1">
                  <c:v>Коммунальные  услуги и уголь </c:v>
                </c:pt>
                <c:pt idx="2">
                  <c:v>Прочие расходы</c:v>
                </c:pt>
              </c:strCache>
            </c:strRef>
          </c:cat>
          <c:val>
            <c:numRef>
              <c:f>Лист1!$D$56:$D$58</c:f>
              <c:numCache>
                <c:formatCode>General</c:formatCode>
                <c:ptCount val="3"/>
                <c:pt idx="0">
                  <c:v>447565.8</c:v>
                </c:pt>
                <c:pt idx="1">
                  <c:v>62188.800000000003</c:v>
                </c:pt>
                <c:pt idx="2">
                  <c:v>298355.59999999998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E-40AC-996F-18EFB244B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20672"/>
        <c:axId val="35822208"/>
        <c:axId val="0"/>
      </c:bar3DChart>
      <c:catAx>
        <c:axId val="3582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22208"/>
        <c:crosses val="autoZero"/>
        <c:auto val="1"/>
        <c:lblAlgn val="ctr"/>
        <c:lblOffset val="100"/>
        <c:noMultiLvlLbl val="0"/>
      </c:catAx>
      <c:valAx>
        <c:axId val="35822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82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3527899011420782"/>
                  <c:y val="-1.56439775613625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29-455A-8E0E-7C3C1971DE4D}"/>
                </c:ext>
              </c:extLst>
            </c:dLbl>
            <c:dLbl>
              <c:idx val="1"/>
              <c:layout>
                <c:manualLayout>
                  <c:x val="0.13700462579397957"/>
                  <c:y val="-7.821988780681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29-455A-8E0E-7C3C1971DE4D}"/>
                </c:ext>
              </c:extLst>
            </c:dLbl>
            <c:dLbl>
              <c:idx val="2"/>
              <c:layout>
                <c:manualLayout>
                  <c:x val="0.18622747631648273"/>
                  <c:y val="6.24583815705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29-455A-8E0E-7C3C1971DE4D}"/>
                </c:ext>
              </c:extLst>
            </c:dLbl>
            <c:dLbl>
              <c:idx val="3"/>
              <c:layout>
                <c:manualLayout>
                  <c:x val="0.12672927885943108"/>
                  <c:y val="7.82198878068128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29-455A-8E0E-7C3C1971D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Лист1!$S$56:$S$58</c:f>
              <c:strCache>
                <c:ptCount val="3"/>
                <c:pt idx="0">
                  <c:v>Заработная плата</c:v>
                </c:pt>
                <c:pt idx="1">
                  <c:v>Коммунальные  услуги</c:v>
                </c:pt>
                <c:pt idx="2">
                  <c:v>Прочие расходы</c:v>
                </c:pt>
              </c:strCache>
            </c:strRef>
          </c:cat>
          <c:val>
            <c:numRef>
              <c:f>Лист1!$T$56:$T$58</c:f>
              <c:numCache>
                <c:formatCode>General</c:formatCode>
                <c:ptCount val="3"/>
                <c:pt idx="0">
                  <c:v>52.9</c:v>
                </c:pt>
                <c:pt idx="1">
                  <c:v>4.7</c:v>
                </c:pt>
                <c:pt idx="2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9-455A-8E0E-7C3C1971D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967744"/>
        <c:axId val="35969280"/>
        <c:axId val="0"/>
      </c:bar3DChart>
      <c:catAx>
        <c:axId val="35967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69280"/>
        <c:crosses val="autoZero"/>
        <c:auto val="1"/>
        <c:lblAlgn val="ctr"/>
        <c:lblOffset val="100"/>
        <c:noMultiLvlLbl val="0"/>
      </c:catAx>
      <c:valAx>
        <c:axId val="359692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96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32144698299944"/>
          <c:y val="6.1053675492625135E-3"/>
          <c:w val="0.65468875498350942"/>
          <c:h val="0.993894582700687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8.1837818947460284E-2"/>
                  <c:y val="4.97980213927950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Общее образование 516 878,1тыс.</a:t>
                    </a:r>
                    <a:r>
                      <a:rPr lang="ru-RU" sz="18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рублей</a:t>
                    </a:r>
                    <a:endParaRPr lang="ru-RU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15131350652881"/>
                      <c:h val="0.16140619978903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B02-42DF-9FF4-94F5C7E831E1}"/>
                </c:ext>
              </c:extLst>
            </c:dLbl>
            <c:dLbl>
              <c:idx val="1"/>
              <c:layout>
                <c:manualLayout>
                  <c:x val="-4.0775212883945366E-2"/>
                  <c:y val="-5.041655797956326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Дошкольное образование </a:t>
                    </a:r>
                  </a:p>
                  <a:p>
                    <a:pPr>
                      <a:defRPr sz="1800"/>
                    </a:pP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198 272,3тыс. рублей </a:t>
                    </a:r>
                    <a:endParaRPr lang="ru-RU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92837396835064"/>
                      <c:h val="0.2350997688202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02-42DF-9FF4-94F5C7E831E1}"/>
                </c:ext>
              </c:extLst>
            </c:dLbl>
            <c:dLbl>
              <c:idx val="2"/>
              <c:layout>
                <c:manualLayout>
                  <c:x val="-0.15893384219560891"/>
                  <c:y val="-0.1087730907534454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Другие вопросы </a:t>
                    </a:r>
                  </a:p>
                  <a:p>
                    <a:pPr>
                      <a:defRPr sz="1800"/>
                    </a:pP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7 122,0 </a:t>
                    </a:r>
                    <a:r>
                      <a:rPr lang="ru-RU" sz="18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тыс. рублей</a:t>
                    </a:r>
                    <a:endParaRPr lang="ru-RU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1723707778052"/>
                      <c:h val="0.15032695184363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B02-42DF-9FF4-94F5C7E831E1}"/>
                </c:ext>
              </c:extLst>
            </c:dLbl>
            <c:dLbl>
              <c:idx val="3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/>
                    </a:pP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Молодежная политика и оздоровление</a:t>
                    </a:r>
                  </a:p>
                  <a:p>
                    <a:pPr>
                      <a:defRPr sz="1600"/>
                    </a:pP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4227,4</a:t>
                    </a:r>
                  </a:p>
                  <a:p>
                    <a:pPr>
                      <a:defRPr sz="1600"/>
                    </a:pP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тыс. рублей</a:t>
                    </a:r>
                    <a:endParaRPr lang="ru-RU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939761497692816"/>
                      <c:h val="0.210878669307746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02-42DF-9FF4-94F5C7E831E1}"/>
                </c:ext>
              </c:extLst>
            </c:dLbl>
            <c:dLbl>
              <c:idx val="4"/>
              <c:layout>
                <c:manualLayout>
                  <c:x val="0.24837753113416333"/>
                  <c:y val="0.138070370638943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Дополнительное образование </a:t>
                    </a:r>
                  </a:p>
                  <a:p>
                    <a:pPr>
                      <a:defRPr sz="1800"/>
                    </a:pP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37 227,1 тыс. рублей</a:t>
                    </a:r>
                    <a:endParaRPr lang="ru-RU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31210218664081"/>
                      <c:h val="0.337774919816780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B02-42DF-9FF4-94F5C7E831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Другие вопросы в области образования</c:v>
                </c:pt>
                <c:pt idx="3">
                  <c:v>Молодежная политика и оздоровление</c:v>
                </c:pt>
                <c:pt idx="4">
                  <c:v>Дополнительное образование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360308.5</c:v>
                </c:pt>
                <c:pt idx="1">
                  <c:v>145481.5</c:v>
                </c:pt>
                <c:pt idx="2">
                  <c:v>4256.8</c:v>
                </c:pt>
                <c:pt idx="3">
                  <c:v>5624.9</c:v>
                </c:pt>
                <c:pt idx="4">
                  <c:v>31222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02-42DF-9FF4-94F5C7E83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 cmpd="sng"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 01.01.2025</c:v>
                </c:pt>
                <c:pt idx="1">
                  <c:v>на 01.01.2026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6701</c:v>
                </c:pt>
                <c:pt idx="1">
                  <c:v>4585.7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3-476A-BC79-0CF843E46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060240"/>
        <c:axId val="783061904"/>
      </c:barChart>
      <c:catAx>
        <c:axId val="78306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3061904"/>
        <c:crosses val="autoZero"/>
        <c:auto val="1"/>
        <c:lblAlgn val="ctr"/>
        <c:lblOffset val="100"/>
        <c:noMultiLvlLbl val="0"/>
      </c:catAx>
      <c:valAx>
        <c:axId val="78306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306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23145726923922"/>
          <c:y val="0.34907251264755479"/>
          <c:w val="0.57557613822429676"/>
          <c:h val="0.38448566610455309"/>
        </c:manualLayout>
      </c:layout>
      <c:pie3DChart>
        <c:varyColors val="1"/>
        <c:ser>
          <c:idx val="0"/>
          <c:order val="0"/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539-4625-80F3-AB5E20919B1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539-4625-80F3-AB5E20919B1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6539-4625-80F3-AB5E20919B11}"/>
              </c:ext>
            </c:extLst>
          </c:dPt>
          <c:dLbls>
            <c:dLbl>
              <c:idx val="0"/>
              <c:layout>
                <c:manualLayout>
                  <c:x val="-3.5991901176722629E-3"/>
                  <c:y val="-0.16986329120397553"/>
                </c:manualLayout>
              </c:layout>
              <c:tx>
                <c:rich>
                  <a:bodyPr/>
                  <a:lstStyle/>
                  <a:p>
                    <a:r>
                      <a:rPr lang="ru-RU" sz="2000" baseline="0" dirty="0"/>
                      <a:t>Налоговые доходы
</a:t>
                    </a:r>
                    <a:r>
                      <a:rPr lang="ru-RU" sz="2000" baseline="0" dirty="0" smtClean="0"/>
                      <a:t>469 692,3 т. р. </a:t>
                    </a:r>
                  </a:p>
                  <a:p>
                    <a:r>
                      <a:rPr lang="ru-RU" sz="2000" baseline="0" dirty="0" smtClean="0"/>
                      <a:t>или 28,3%</a:t>
                    </a:r>
                    <a:endParaRPr lang="ru-RU" sz="20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07745523132971"/>
                      <c:h val="0.276031940013719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539-4625-80F3-AB5E20919B11}"/>
                </c:ext>
              </c:extLst>
            </c:dLbl>
            <c:dLbl>
              <c:idx val="1"/>
              <c:layout>
                <c:manualLayout>
                  <c:x val="3.5151435195928935E-2"/>
                  <c:y val="0.27551112385854432"/>
                </c:manualLayout>
              </c:layout>
              <c:tx>
                <c:rich>
                  <a:bodyPr/>
                  <a:lstStyle/>
                  <a:p>
                    <a:r>
                      <a:rPr lang="ru-RU" sz="1800" baseline="0" dirty="0"/>
                      <a:t>Неналоговые доходы
</a:t>
                    </a:r>
                    <a:r>
                      <a:rPr lang="ru-RU" sz="1800" baseline="0" dirty="0" smtClean="0"/>
                      <a:t>или 87 844,5 т. р. или 5,2%</a:t>
                    </a:r>
                  </a:p>
                  <a:p>
                    <a:endParaRPr lang="ru-RU" sz="18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77618971147155"/>
                      <c:h val="0.46595748620523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539-4625-80F3-AB5E20919B11}"/>
                </c:ext>
              </c:extLst>
            </c:dLbl>
            <c:dLbl>
              <c:idx val="2"/>
              <c:layout>
                <c:manualLayout>
                  <c:x val="9.5561196216461045E-3"/>
                  <c:y val="7.5061037233114733E-2"/>
                </c:manualLayout>
              </c:layout>
              <c:tx>
                <c:rich>
                  <a:bodyPr/>
                  <a:lstStyle/>
                  <a:p>
                    <a:endParaRPr lang="ru-RU" sz="1800" baseline="0" dirty="0" smtClean="0"/>
                  </a:p>
                  <a:p>
                    <a:endParaRPr lang="ru-RU" sz="1800" baseline="0" dirty="0" smtClean="0"/>
                  </a:p>
                  <a:p>
                    <a:endParaRPr lang="ru-RU" sz="1800" baseline="0" dirty="0" smtClean="0"/>
                  </a:p>
                  <a:p>
                    <a:r>
                      <a:rPr lang="ru-RU" sz="2000" baseline="0" dirty="0" smtClean="0"/>
                      <a:t>Безвозмездные </a:t>
                    </a:r>
                    <a:r>
                      <a:rPr lang="ru-RU" sz="2000" baseline="0" dirty="0"/>
                      <a:t>поступления
</a:t>
                    </a:r>
                    <a:r>
                      <a:rPr lang="ru-RU" sz="2000" baseline="0" dirty="0" smtClean="0"/>
                      <a:t>1 104 752 т. р. или 66,5%</a:t>
                    </a:r>
                    <a:endParaRPr lang="ru-RU" sz="20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0917524758457642"/>
                      <c:h val="0.360327113412519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539-4625-80F3-AB5E20919B1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'Приложение № 1'!$A$5:$A$7</c:f>
              <c:numCache>
                <c:formatCode>0.00%</c:formatCode>
                <c:ptCount val="3"/>
                <c:pt idx="0">
                  <c:v>0.223</c:v>
                </c:pt>
                <c:pt idx="1">
                  <c:v>3.7999999999999999E-2</c:v>
                </c:pt>
                <c:pt idx="2">
                  <c:v>0.73899999999999999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39-4625-80F3-AB5E20919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20000"/>
        <a:lumOff val="8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22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32678109950809"/>
          <c:y val="0.35118033369684798"/>
          <c:w val="0.43032376838133229"/>
          <c:h val="0.2897732632229211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42-41E5-9698-05B6D8F865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42-41E5-9698-05B6D8F865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42-41E5-9698-05B6D8F865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42-41E5-9698-05B6D8F865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342-41E5-9698-05B6D8F865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342-41E5-9698-05B6D8F86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  358 639 т.р.</c:v>
                </c:pt>
                <c:pt idx="1">
                  <c:v>Налоги на совокупный доход 47 630,5 т.р.</c:v>
                </c:pt>
                <c:pt idx="2">
                  <c:v>Налоги на имущество 27 010,0 т.р.</c:v>
                </c:pt>
                <c:pt idx="3">
                  <c:v>государственная пошлина 11 133,7 т.р.</c:v>
                </c:pt>
                <c:pt idx="4">
                  <c:v>Доходы от использования имущества 76 521,8 т.р.</c:v>
                </c:pt>
                <c:pt idx="5">
                  <c:v>Остальные налоги и сборы 36 601,7 т.р.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0.64300000000000002</c:v>
                </c:pt>
                <c:pt idx="1">
                  <c:v>8.5000000000000006E-2</c:v>
                </c:pt>
                <c:pt idx="2">
                  <c:v>4.9489999999999999E-2</c:v>
                </c:pt>
                <c:pt idx="3">
                  <c:v>0.02</c:v>
                </c:pt>
                <c:pt idx="4">
                  <c:v>0.13800000000000001</c:v>
                </c:pt>
                <c:pt idx="5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C-44C0-97E1-2873E354A6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95978753683452E-2"/>
          <c:y val="1.888056580248847E-2"/>
          <c:w val="0.95380804249263307"/>
          <c:h val="0.8159878252561513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20521793874757"/>
                      <c:h val="0.274901038084232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8E-4371-AA9E-CB58F1FC6249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00960475291105"/>
                      <c:h val="0.34727654032710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8E-4371-AA9E-CB58F1FC6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Лист1!$B$40:$B$41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Лист1!$C$40:$C$41</c:f>
              <c:numCache>
                <c:formatCode>_-* #,##0.0\ _₽_-;\-* #,##0.0\ _₽_-;_-* "-"?\ _₽_-;_-@_-</c:formatCode>
                <c:ptCount val="2"/>
                <c:pt idx="0">
                  <c:v>265411.59999999998</c:v>
                </c:pt>
                <c:pt idx="1">
                  <c:v>358639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B-41C0-BA3E-9CCF4D3D23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386240"/>
        <c:axId val="7393280"/>
        <c:axId val="0"/>
      </c:bar3DChart>
      <c:catAx>
        <c:axId val="738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cap="all" spc="120" normalizeH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93280"/>
        <c:crosses val="autoZero"/>
        <c:auto val="1"/>
        <c:lblAlgn val="ctr"/>
        <c:lblOffset val="100"/>
        <c:noMultiLvlLbl val="0"/>
      </c:catAx>
      <c:valAx>
        <c:axId val="7393280"/>
        <c:scaling>
          <c:orientation val="minMax"/>
        </c:scaling>
        <c:delete val="1"/>
        <c:axPos val="l"/>
        <c:numFmt formatCode="_-* #,##0.0\ _₽_-;\-* #,##0.0\ _₽_-;_-* &quot;-&quot;?\ _₽_-;_-@_-" sourceLinked="1"/>
        <c:majorTickMark val="none"/>
        <c:minorTickMark val="none"/>
        <c:tickLblPos val="nextTo"/>
        <c:crossAx val="738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13737789818228E-2"/>
          <c:y val="1.4088602148262186E-2"/>
          <c:w val="0.88151223938080958"/>
          <c:h val="0.845550162217998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5095886781809"/>
                      <c:h val="0.16147588539544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7E9-4D14-81D1-7CB0192E284E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63201951919873"/>
                      <c:h val="0.148318176287290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E9-4D14-81D1-7CB0192E2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Лист1!$B$46:$B$47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Лист1!$C$46:$C$47</c:f>
              <c:numCache>
                <c:formatCode>_-* #,##0.0\ _₽_-;\-* #,##0.0\ _₽_-;_-* "-"?\ _₽_-;_-@_-</c:formatCode>
                <c:ptCount val="2"/>
                <c:pt idx="0">
                  <c:v>31259</c:v>
                </c:pt>
                <c:pt idx="1">
                  <c:v>41570.9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8-4774-B2DB-CE2D3C6FDC9D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849670675103456E-2"/>
                  <c:y val="-1.7012719949970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 smtClean="0"/>
                      <a:t>+10 311,9</a:t>
                    </a:r>
                  </a:p>
                  <a:p>
                    <a:pPr>
                      <a:defRPr sz="1600" b="1"/>
                    </a:pPr>
                    <a:endParaRPr lang="en-US" dirty="0" smtClean="0"/>
                  </a:p>
                  <a:p>
                    <a:pPr>
                      <a:defRPr sz="1600" b="1"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70917333971438"/>
                      <c:h val="0.14208937102226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1E8-4774-B2DB-CE2D3C6FD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Лист1!$B$46:$B$47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Лист1!$D$46:$D$47</c:f>
              <c:numCache>
                <c:formatCode>_(* #,##0.00_);_(* \(#,##0.00\);_(* "-"??_);_(@_)</c:formatCode>
                <c:ptCount val="2"/>
                <c:pt idx="1">
                  <c:v>10311.9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8-4774-B2DB-CE2D3C6FD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73088"/>
        <c:axId val="7410048"/>
      </c:barChart>
      <c:catAx>
        <c:axId val="72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0048"/>
        <c:crosses val="autoZero"/>
        <c:auto val="1"/>
        <c:lblAlgn val="ctr"/>
        <c:lblOffset val="100"/>
        <c:noMultiLvlLbl val="0"/>
      </c:catAx>
      <c:valAx>
        <c:axId val="7410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\ _₽_-;_-@_-" sourceLinked="1"/>
        <c:majorTickMark val="none"/>
        <c:minorTickMark val="none"/>
        <c:tickLblPos val="nextTo"/>
        <c:crossAx val="72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8569EF6-42AC-4E76-838B-D2B81C8539E5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81-44AE-80F1-26B10A773C9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на имущество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8605.9</c:v>
                </c:pt>
                <c:pt idx="1">
                  <c:v>6402.3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1-44AE-80F1-26B10A773C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6888B67-3B98-4668-BE9D-D65AE1322BF5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E81-44AE-80F1-26B10A773C9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905A87F-B254-44F3-BAF0-D377970AE8EA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81-44AE-80F1-26B10A773C9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на имущество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10570.4</c:v>
                </c:pt>
                <c:pt idx="1">
                  <c:v>16439.7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1-44AE-80F1-26B10A773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5495120"/>
        <c:axId val="545495536"/>
        <c:axId val="720143424"/>
      </c:bar3DChart>
      <c:catAx>
        <c:axId val="54549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495536"/>
        <c:crosses val="autoZero"/>
        <c:auto val="1"/>
        <c:lblAlgn val="ctr"/>
        <c:lblOffset val="100"/>
        <c:noMultiLvlLbl val="0"/>
      </c:catAx>
      <c:valAx>
        <c:axId val="545495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92D05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5495120"/>
        <c:crosses val="autoZero"/>
        <c:crossBetween val="between"/>
      </c:valAx>
      <c:serAx>
        <c:axId val="7201434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495536"/>
        <c:crosses val="autoZero"/>
      </c:ser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93965951211434"/>
          <c:y val="0.27181747493201902"/>
          <c:w val="0.66500769288939887"/>
          <c:h val="0.645611037407578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CDB-427E-BC81-D38D874701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3CDB-427E-BC81-D38D874701C3}"/>
              </c:ext>
            </c:extLst>
          </c:dPt>
          <c:dLbls>
            <c:dLbl>
              <c:idx val="0"/>
              <c:layout>
                <c:manualLayout>
                  <c:x val="0.25551413788444155"/>
                  <c:y val="-2.821508206078085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Дотация от других бюджетов</a:t>
                    </a:r>
                    <a:r>
                      <a:rPr lang="ru-RU" sz="1800" b="1" dirty="0"/>
                      <a:t>
</a:t>
                    </a:r>
                    <a:r>
                      <a:rPr lang="ru-RU" sz="1800" b="1" dirty="0" smtClean="0"/>
                      <a:t>10,7% или </a:t>
                    </a:r>
                  </a:p>
                  <a:p>
                    <a:r>
                      <a:rPr lang="ru-RU" sz="1800" b="1" dirty="0" smtClean="0"/>
                      <a:t>118 331,1т. р.</a:t>
                    </a:r>
                    <a:endParaRPr lang="ru-RU" sz="18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00422081953544"/>
                      <c:h val="0.38852774659551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CDB-427E-BC81-D38D874701C3}"/>
                </c:ext>
              </c:extLst>
            </c:dLbl>
            <c:dLbl>
              <c:idx val="1"/>
              <c:layout>
                <c:manualLayout>
                  <c:x val="0.10213817813784429"/>
                  <c:y val="0.2762688873455801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Субсидии
</a:t>
                    </a:r>
                    <a:r>
                      <a:rPr lang="ru-RU" sz="1800" b="1" dirty="0" smtClean="0"/>
                      <a:t>28,9%</a:t>
                    </a:r>
                  </a:p>
                  <a:p>
                    <a:r>
                      <a:rPr lang="ru-RU" sz="1800" b="1" dirty="0" smtClean="0"/>
                      <a:t>или </a:t>
                    </a:r>
                  </a:p>
                  <a:p>
                    <a:r>
                      <a:rPr lang="ru-RU" sz="1800" b="1" dirty="0" smtClean="0"/>
                      <a:t>319138т.р.</a:t>
                    </a:r>
                    <a:endParaRPr lang="ru-RU" sz="18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26666038040588"/>
                      <c:h val="0.55168072653119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DB-427E-BC81-D38D874701C3}"/>
                </c:ext>
              </c:extLst>
            </c:dLbl>
            <c:dLbl>
              <c:idx val="2"/>
              <c:layout>
                <c:manualLayout>
                  <c:x val="-0.10381788811513938"/>
                  <c:y val="-2.949817075758907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Субвенции
</a:t>
                    </a:r>
                    <a:r>
                      <a:rPr lang="ru-RU" sz="1800" b="1" dirty="0" smtClean="0"/>
                      <a:t>52,2% </a:t>
                    </a:r>
                  </a:p>
                  <a:p>
                    <a:r>
                      <a:rPr lang="ru-RU" sz="1800" b="1" dirty="0" smtClean="0"/>
                      <a:t>или</a:t>
                    </a:r>
                    <a:r>
                      <a:rPr lang="ru-RU" sz="1800" b="1" baseline="0" dirty="0" smtClean="0"/>
                      <a:t> 576917,2т.р. </a:t>
                    </a:r>
                    <a:endParaRPr lang="ru-RU" sz="18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01037793186379"/>
                      <c:h val="0.31247126992140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CDB-427E-BC81-D38D874701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DB-427E-BC81-D38D874701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DB-427E-BC81-D38D874701C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DB-427E-BC81-D38D874701C3}"/>
                </c:ext>
              </c:extLst>
            </c:dLbl>
            <c:dLbl>
              <c:idx val="6"/>
              <c:layout>
                <c:manualLayout>
                  <c:x val="-3.0485334426421751E-2"/>
                  <c:y val="-5.35454158760721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межбюджетные трансферты 
</a:t>
                    </a:r>
                    <a:r>
                      <a:rPr lang="ru-RU" dirty="0" smtClean="0"/>
                      <a:t>9,3% или </a:t>
                    </a:r>
                  </a:p>
                  <a:p>
                    <a:r>
                      <a:rPr lang="ru-RU" dirty="0" smtClean="0"/>
                      <a:t>103105,4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CDB-427E-BC81-D38D87470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 </c:v>
                </c:pt>
                <c:pt idx="4">
                  <c:v>возврат остатков</c:v>
                </c:pt>
                <c:pt idx="5">
                  <c:v>Доходы от возврата остатков </c:v>
                </c:pt>
                <c:pt idx="6">
                  <c:v>Иные межбюджетные трансферты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10.7</c:v>
                </c:pt>
                <c:pt idx="1">
                  <c:v>28.9</c:v>
                </c:pt>
                <c:pt idx="2">
                  <c:v>52.2</c:v>
                </c:pt>
                <c:pt idx="3">
                  <c:v>0</c:v>
                </c:pt>
                <c:pt idx="4">
                  <c:v>-1.2</c:v>
                </c:pt>
                <c:pt idx="5">
                  <c:v>0</c:v>
                </c:pt>
                <c:pt idx="6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DB-427E-BC81-D38D874701C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3F-4EE1-ADB7-3AEBA5BA10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3F-4EE1-ADB7-3AEBA5BA10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3F-4EE1-ADB7-3AEBA5BA10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3F-4EE1-ADB7-3AEBA5BA109E}"/>
              </c:ext>
            </c:extLst>
          </c:dPt>
          <c:cat>
            <c:strRef>
              <c:f>Лист1!$A$2:$A$5</c:f>
              <c:strCache>
                <c:ptCount val="4"/>
                <c:pt idx="0">
                  <c:v>Социальная сфера 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другие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69.3</c:v>
                </c:pt>
                <c:pt idx="1">
                  <c:v>4.0999999999999996</c:v>
                </c:pt>
                <c:pt idx="2">
                  <c:v>12</c:v>
                </c:pt>
                <c:pt idx="3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8-429E-8C5F-9EA2BDE40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577755905511795E-3"/>
          <c:y val="0.61041092519685036"/>
          <c:w val="0.83503444881889766"/>
          <c:h val="0.37083907480314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0.48713</cdr:x>
      <cdr:y>0.50147</cdr:y>
    </cdr:from>
    <cdr:to>
      <cdr:x>0.50273</cdr:x>
      <cdr:y>0.5671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5446" y="2834881"/>
          <a:ext cx="141446" cy="371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2175" b="0" i="0" strike="noStrike">
              <a:solidFill>
                <a:srgbClr val="000000"/>
              </a:solidFill>
              <a:latin typeface="Arial Cyr"/>
            </a:rPr>
            <a:t> </a:t>
          </a:r>
        </a:p>
      </cdr:txBody>
    </cdr:sp>
  </cdr:relSizeAnchor>
  <cdr:relSizeAnchor xmlns:cdr="http://schemas.openxmlformats.org/drawingml/2006/chartDrawing">
    <cdr:from>
      <cdr:x>0.67116</cdr:x>
      <cdr:y>0.25397</cdr:y>
    </cdr:from>
    <cdr:to>
      <cdr:x>0.77092</cdr:x>
      <cdr:y>0.38095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5328592" y="1152128"/>
          <a:ext cx="792088" cy="576064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0.29023</cdr:x>
      <cdr:y>0.69841</cdr:y>
    </cdr:from>
    <cdr:to>
      <cdr:x>0.37186</cdr:x>
      <cdr:y>0.80952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2304256" y="3168352"/>
          <a:ext cx="648072" cy="50405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5">
              <a:lumMod val="60000"/>
              <a:lumOff val="4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0.79813</cdr:x>
      <cdr:y>0.49206</cdr:y>
    </cdr:from>
    <cdr:to>
      <cdr:x>0.94325</cdr:x>
      <cdr:y>0.60317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>
          <a:off x="6336704" y="2232248"/>
          <a:ext cx="1152128" cy="50405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0.48713</cdr:x>
      <cdr:y>0.50147</cdr:y>
    </cdr:from>
    <cdr:to>
      <cdr:x>0.50273</cdr:x>
      <cdr:y>0.5671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5446" y="2834881"/>
          <a:ext cx="141446" cy="371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2175" b="0" i="0" strike="noStrike">
              <a:solidFill>
                <a:srgbClr val="000000"/>
              </a:solidFill>
              <a:latin typeface="Arial Cyr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0.53544</cdr:x>
      <cdr:y>0.25194</cdr:y>
    </cdr:from>
    <cdr:to>
      <cdr:x>0.66537</cdr:x>
      <cdr:y>0.34053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64024" y="1023888"/>
          <a:ext cx="79208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69,3%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0.20469</cdr:x>
      <cdr:y>0.39369</cdr:y>
    </cdr:from>
    <cdr:to>
      <cdr:x>0.33463</cdr:x>
      <cdr:y>0.46456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247800" y="1599952"/>
          <a:ext cx="79208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4,1 %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0.22832</cdr:x>
      <cdr:y>0.18314</cdr:y>
    </cdr:from>
    <cdr:to>
      <cdr:x>0.32281</cdr:x>
      <cdr:y>0.25401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391816" y="744265"/>
          <a:ext cx="576064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12%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0.29919</cdr:x>
      <cdr:y>0.00194</cdr:y>
    </cdr:from>
    <cdr:to>
      <cdr:x>0.4055</cdr:x>
      <cdr:y>0.0767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823864" y="7888"/>
          <a:ext cx="648072" cy="3038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14,6%</a:t>
          </a:r>
          <a:endParaRPr lang="ru-RU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0.17213</cdr:x>
      <cdr:y>0.11268</cdr:y>
    </cdr:from>
    <cdr:to>
      <cdr:x>0.35246</cdr:x>
      <cdr:y>0.19718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576064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0.22875</cdr:x>
      <cdr:y>0.48362</cdr:y>
    </cdr:from>
    <cdr:to>
      <cdr:x>0.36</cdr:x>
      <cdr:y>0.57908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82552" y="2188840"/>
          <a:ext cx="1080120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/>
            <a:t>6 701,0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0.6925</cdr:x>
      <cdr:y>0.51544</cdr:y>
    </cdr:from>
    <cdr:to>
      <cdr:x>0.82375</cdr:x>
      <cdr:y>0.6109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698976" y="2332856"/>
          <a:ext cx="1080120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/>
            <a:t>4 585,7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2907" cy="493633"/>
          </a:xfrm>
          <a:prstGeom prst="rect">
            <a:avLst/>
          </a:prstGeom>
        </p:spPr>
        <p:txBody>
          <a:bodyPr vert="horz" lIns="90652" tIns="45327" rIns="90652" bIns="453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8" y="1"/>
            <a:ext cx="2942907" cy="493633"/>
          </a:xfrm>
          <a:prstGeom prst="rect">
            <a:avLst/>
          </a:prstGeom>
        </p:spPr>
        <p:txBody>
          <a:bodyPr vert="horz" lIns="90652" tIns="45327" rIns="90652" bIns="45327" rtlCol="0"/>
          <a:lstStyle>
            <a:lvl1pPr algn="r">
              <a:defRPr sz="1200"/>
            </a:lvl1pPr>
          </a:lstStyle>
          <a:p>
            <a:fld id="{06383F92-BC3B-48C4-8F5F-C9DE57F9C47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2" tIns="45327" rIns="90652" bIns="453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689517"/>
            <a:ext cx="5433060" cy="4442698"/>
          </a:xfrm>
          <a:prstGeom prst="rect">
            <a:avLst/>
          </a:prstGeom>
        </p:spPr>
        <p:txBody>
          <a:bodyPr vert="horz" lIns="90652" tIns="45327" rIns="90652" bIns="453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2907" cy="493633"/>
          </a:xfrm>
          <a:prstGeom prst="rect">
            <a:avLst/>
          </a:prstGeom>
        </p:spPr>
        <p:txBody>
          <a:bodyPr vert="horz" lIns="90652" tIns="45327" rIns="90652" bIns="453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8" y="9377318"/>
            <a:ext cx="2942907" cy="493633"/>
          </a:xfrm>
          <a:prstGeom prst="rect">
            <a:avLst/>
          </a:prstGeom>
        </p:spPr>
        <p:txBody>
          <a:bodyPr vert="horz" lIns="90652" tIns="45327" rIns="90652" bIns="45327" rtlCol="0" anchor="b"/>
          <a:lstStyle>
            <a:lvl1pPr algn="r">
              <a:defRPr sz="1200"/>
            </a:lvl1pPr>
          </a:lstStyle>
          <a:p>
            <a:fld id="{DC1A7C50-3134-4926-90EF-9AB3287CB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1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7C50-3134-4926-90EF-9AB3287CBC1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7C50-3134-4926-90EF-9AB3287CBC1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1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7C50-3134-4926-90EF-9AB3287CBC1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7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9FE979-B571-4475-9984-12595EC72C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6248-F7D7-463B-B80B-8E8D8C548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69139-59FC-487D-B4AF-7DE593CE9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9520-F531-4780-AF14-AB4DB1CBE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A5DC-7F91-43A0-919E-EFD94380E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76CC-0B1B-4F9B-9AEE-7CEFD3B37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946AD-9267-4496-89E4-B61445C50A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B1E7-5702-45C0-9329-7EB7F96BC4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84F59-5E41-420F-9E83-0A894F7DE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0E1A5-294D-4B31-B281-1C52049DB6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75AEB-1388-44A8-AAF3-DFEF911C2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9E1DD-E159-4AC8-9BE0-9CCFB558E2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931FE-FEBF-4835-8625-2C3E6472F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1EE25-A6E3-415C-8D68-235CC4CF0F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F39BB2D-FADA-4BE3-B5FA-642F41D7F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7" r:id="rId12"/>
    <p:sldLayoutId id="2147484078" r:id="rId13"/>
    <p:sldLayoutId id="2147484079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" y="692696"/>
            <a:ext cx="9063070" cy="6165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930" y="476672"/>
            <a:ext cx="87750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Исполнение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бюджета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Забайкальского муниципального округа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/>
            </a:r>
            <a:br>
              <a:rPr lang="en-US" sz="54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</a:br>
            <a:r>
              <a:rPr lang="ru-RU" sz="54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за 2025 год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836713"/>
            <a:ext cx="8510588" cy="432047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b="1" i="1" u="sng" dirty="0">
                <a:solidFill>
                  <a:schemeClr val="accent1">
                    <a:lumMod val="50000"/>
                  </a:schemeClr>
                </a:solidFill>
              </a:rPr>
              <a:t>Исполнение </a:t>
            </a:r>
            <a:r>
              <a:rPr lang="ru-RU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неналоговых доходов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42476"/>
              </p:ext>
            </p:extLst>
          </p:nvPr>
        </p:nvGraphicFramePr>
        <p:xfrm>
          <a:off x="251520" y="1484784"/>
          <a:ext cx="8640960" cy="49724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(тыс. руб.)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(тыс. руб.)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Доходы от использования имущества, находящегося в государственной  и муниципальной собственности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58 465,4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76 521,8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130,9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Платежи при пользовании природными ресурсами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323,0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242,4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Доходы от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оказания платных услуг и компенсации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затрат государства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2 000,0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1 618,0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80,9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5 470,0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7 169,3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131,1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Штрафы, санкции, возмещение ущерба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4 928,7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1 943,2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39,4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Прочие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Times New Roman"/>
                        </a:rPr>
                        <a:t> неналоговые доходы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400,0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349,8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87,5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049613"/>
                  </a:ext>
                </a:extLst>
              </a:tr>
              <a:tr h="624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u="sng" dirty="0" smtClean="0">
                          <a:effectLst/>
                          <a:latin typeface="Times New Roman"/>
                          <a:ea typeface="Times New Roman"/>
                        </a:rPr>
                        <a:t>ИТОГО НЕНАЛОГОВЫЕ ДОХОДЫ</a:t>
                      </a:r>
                      <a:endParaRPr lang="ru-RU" sz="1800" i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u="sng" dirty="0" smtClean="0">
                          <a:effectLst/>
                          <a:latin typeface="Times New Roman"/>
                          <a:ea typeface="Times New Roman"/>
                        </a:rPr>
                        <a:t>71 587,1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i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u="sng" dirty="0" smtClean="0">
                          <a:effectLst/>
                          <a:latin typeface="Times New Roman"/>
                          <a:ea typeface="Times New Roman"/>
                        </a:rPr>
                        <a:t>87 844,5</a:t>
                      </a:r>
                      <a:endParaRPr lang="ru-RU" sz="2000" b="1" i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u="sng" dirty="0" smtClean="0">
                          <a:effectLst/>
                          <a:latin typeface="Times New Roman"/>
                          <a:ea typeface="Times New Roman"/>
                        </a:rPr>
                        <a:t>122,7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i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0" y="0"/>
            <a:ext cx="8236410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981075"/>
            <a:ext cx="9144000" cy="87628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b="1" i="1" u="sng" dirty="0">
                <a:solidFill>
                  <a:srgbClr val="002060"/>
                </a:solidFill>
              </a:rPr>
              <a:t>Структура безвозмездных </a:t>
            </a:r>
            <a:r>
              <a:rPr lang="ru-RU" sz="3200" b="1" i="1" u="sng" dirty="0" smtClean="0">
                <a:solidFill>
                  <a:srgbClr val="002060"/>
                </a:solidFill>
              </a:rPr>
              <a:t>перечислений</a:t>
            </a:r>
            <a:br>
              <a:rPr lang="ru-RU" sz="3200" b="1" i="1" u="sng" dirty="0" smtClean="0">
                <a:solidFill>
                  <a:srgbClr val="002060"/>
                </a:solidFill>
              </a:rPr>
            </a:br>
            <a:r>
              <a:rPr lang="ru-RU" sz="3200" b="1" i="1" u="sng" dirty="0" smtClean="0">
                <a:solidFill>
                  <a:srgbClr val="002060"/>
                </a:solidFill>
              </a:rPr>
              <a:t> </a:t>
            </a:r>
            <a:r>
              <a:rPr lang="ru-RU" sz="3200" b="1" i="1" u="sng" dirty="0">
                <a:solidFill>
                  <a:srgbClr val="002060"/>
                </a:solidFill>
              </a:rPr>
              <a:t>в </a:t>
            </a:r>
            <a:r>
              <a:rPr lang="ru-RU" sz="3200" b="1" i="1" u="sng" dirty="0" smtClean="0">
                <a:solidFill>
                  <a:srgbClr val="002060"/>
                </a:solidFill>
              </a:rPr>
              <a:t>2025 </a:t>
            </a:r>
            <a:r>
              <a:rPr lang="ru-RU" sz="3200" b="1" i="1" u="sng" dirty="0">
                <a:solidFill>
                  <a:srgbClr val="002060"/>
                </a:solidFill>
              </a:rPr>
              <a:t>году</a:t>
            </a:r>
            <a:endParaRPr lang="ru-RU" sz="3200" b="1" i="1" u="sng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27460835"/>
              </p:ext>
            </p:extLst>
          </p:nvPr>
        </p:nvGraphicFramePr>
        <p:xfrm>
          <a:off x="323528" y="1857364"/>
          <a:ext cx="856895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268759"/>
            <a:ext cx="8928992" cy="5760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межведомственных комиссий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08512"/>
          </a:xfrm>
          <a:noFill/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9 заседаний (по мобилизации доходов 5 заседаний, по противодействию нелегальной занятости 4 заседания).</a:t>
            </a:r>
          </a:p>
          <a:p>
            <a:pPr marL="457200" indent="-457200"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Рассмотрено на заседаниях комиссии 20 организаций-налогоплательщиков, 8 индивидуальных предпринимателей.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Получено дополнительных доходов </a:t>
            </a:r>
          </a:p>
          <a:p>
            <a:pPr marL="0" indent="0" algn="ctr"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,8 млн. рублей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  <a:defRPr/>
            </a:pP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508"/>
            <a:ext cx="8230313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664"/>
            <a:ext cx="8510588" cy="115212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b="1" i="1" u="sng" dirty="0">
                <a:solidFill>
                  <a:srgbClr val="002060"/>
                </a:solidFill>
              </a:rPr>
              <a:t>Структура расходов </a:t>
            </a:r>
            <a:r>
              <a:rPr lang="ru-RU" sz="3200" b="1" i="1" u="sng" dirty="0" smtClean="0">
                <a:solidFill>
                  <a:srgbClr val="002060"/>
                </a:solidFill>
              </a:rPr>
              <a:t>бюджета</a:t>
            </a:r>
            <a:br>
              <a:rPr lang="ru-RU" sz="3200" b="1" i="1" u="sng" dirty="0" smtClean="0">
                <a:solidFill>
                  <a:srgbClr val="002060"/>
                </a:solidFill>
              </a:rPr>
            </a:br>
            <a:r>
              <a:rPr lang="ru-RU" sz="3200" b="1" i="1" u="sng" dirty="0" smtClean="0">
                <a:solidFill>
                  <a:srgbClr val="002060"/>
                </a:solidFill>
              </a:rPr>
              <a:t> </a:t>
            </a:r>
            <a:endParaRPr lang="ru-RU" sz="2000" b="1" i="1" u="sng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52" y="-25023"/>
            <a:ext cx="8230313" cy="646232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14506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81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b="1" i="1" u="sng" dirty="0" smtClean="0">
                <a:solidFill>
                  <a:srgbClr val="002060"/>
                </a:solidFill>
              </a:rPr>
              <a:t>Экономическая структура </a:t>
            </a:r>
            <a:r>
              <a:rPr lang="ru-RU" sz="3200" b="1" i="1" u="sng" dirty="0">
                <a:solidFill>
                  <a:srgbClr val="002060"/>
                </a:solidFill>
              </a:rPr>
              <a:t>расходов </a:t>
            </a:r>
            <a:r>
              <a:rPr lang="ru-RU" sz="3200" b="1" i="1" u="sng" dirty="0" smtClean="0">
                <a:solidFill>
                  <a:srgbClr val="002060"/>
                </a:solidFill>
              </a:rPr>
              <a:t/>
            </a:r>
            <a:br>
              <a:rPr lang="ru-RU" sz="3200" b="1" i="1" u="sng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в тыс. рублей 1 677 806,4             в процентах 100%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86589"/>
              </p:ext>
            </p:extLst>
          </p:nvPr>
        </p:nvGraphicFramePr>
        <p:xfrm>
          <a:off x="251520" y="1124744"/>
          <a:ext cx="5832648" cy="536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820831"/>
              </p:ext>
            </p:extLst>
          </p:nvPr>
        </p:nvGraphicFramePr>
        <p:xfrm>
          <a:off x="5652120" y="1268760"/>
          <a:ext cx="3491880" cy="521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64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476672"/>
            <a:ext cx="8784976" cy="50405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                                                                        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по разделам функциональной классификации расходов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61432"/>
              </p:ext>
            </p:extLst>
          </p:nvPr>
        </p:nvGraphicFramePr>
        <p:xfrm>
          <a:off x="179513" y="980729"/>
          <a:ext cx="8784974" cy="5329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1">
                  <a:extLst>
                    <a:ext uri="{9D8B030D-6E8A-4147-A177-3AD203B41FA5}">
                      <a16:colId xmlns:a16="http://schemas.microsoft.com/office/drawing/2014/main" val="302223578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1605358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005031370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3799280487"/>
                    </a:ext>
                  </a:extLst>
                </a:gridCol>
              </a:tblGrid>
              <a:tr h="4982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%  </a:t>
                      </a:r>
                      <a:r>
                        <a:rPr lang="ru-RU" sz="1200" u="none" strike="noStrike" dirty="0">
                          <a:effectLst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30593"/>
                  </a:ext>
                </a:extLst>
              </a:tr>
              <a:tr h="4193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213 314,0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213 265,5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922834"/>
                  </a:ext>
                </a:extLst>
              </a:tr>
              <a:tr h="4193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Национальная оборона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11 167,2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7 820,9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70,0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72205"/>
                  </a:ext>
                </a:extLst>
              </a:tr>
              <a:tr h="5591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17 473,0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17 473,0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100,0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99350"/>
                  </a:ext>
                </a:extLst>
              </a:tr>
              <a:tr h="2889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81 817,6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67 964,6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83,1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55896"/>
                  </a:ext>
                </a:extLst>
              </a:tr>
              <a:tr h="3352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200 802,0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200 495,6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99,8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33428"/>
                  </a:ext>
                </a:extLst>
              </a:tr>
              <a:tr h="2965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Охрана окружающей среды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10 335,2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8 157,5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68524"/>
                  </a:ext>
                </a:extLst>
              </a:tr>
              <a:tr h="4638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Образование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1 028 571,2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1 027 054,4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99,9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50357"/>
                  </a:ext>
                </a:extLst>
              </a:tr>
              <a:tr h="3672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Культура, кинематография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90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262,3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90 186,1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99,9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92826"/>
                  </a:ext>
                </a:extLst>
              </a:tr>
              <a:tr h="2922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Социальная политика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22 799,0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22 677,1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99,5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49917"/>
                  </a:ext>
                </a:extLst>
              </a:tr>
              <a:tr h="3621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22 119,9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22 119,9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100,0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54978"/>
                  </a:ext>
                </a:extLst>
              </a:tr>
              <a:tr h="3780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587,7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587,7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8292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Обслуживание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муниципального </a:t>
                      </a:r>
                      <a:r>
                        <a:rPr lang="ru-RU" sz="1600" b="1" u="none" strike="noStrike" dirty="0">
                          <a:effectLst/>
                        </a:rPr>
                        <a:t>долга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4,1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4,1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100,0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694770"/>
                  </a:ext>
                </a:extLst>
              </a:tr>
              <a:tr h="2889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effectLst/>
                        </a:rPr>
                        <a:t>ИТОГО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1 699 253,2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1 677 806,4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98,7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5" marR="4815" marT="481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8928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7" y="0"/>
            <a:ext cx="823031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1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07 «Образование»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(763 726,9тыс. руб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536269"/>
              </p:ext>
            </p:extLst>
          </p:nvPr>
        </p:nvGraphicFramePr>
        <p:xfrm>
          <a:off x="311286" y="1124745"/>
          <a:ext cx="852142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8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10801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0701 «Дошкольное образование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241 851,9 тыс. рублей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78274"/>
              </p:ext>
            </p:extLst>
          </p:nvPr>
        </p:nvGraphicFramePr>
        <p:xfrm>
          <a:off x="251520" y="1772815"/>
          <a:ext cx="8784976" cy="4824533"/>
        </p:xfrm>
        <a:graphic>
          <a:graphicData uri="http://schemas.openxmlformats.org/drawingml/2006/table">
            <a:tbl>
              <a:tblPr/>
              <a:tblGrid>
                <a:gridCol w="6855155">
                  <a:extLst>
                    <a:ext uri="{9D8B030D-6E8A-4147-A177-3AD203B41FA5}">
                      <a16:colId xmlns:a16="http://schemas.microsoft.com/office/drawing/2014/main" val="3357689480"/>
                    </a:ext>
                  </a:extLst>
                </a:gridCol>
                <a:gridCol w="1929821">
                  <a:extLst>
                    <a:ext uri="{9D8B030D-6E8A-4147-A177-3AD203B41FA5}">
                      <a16:colId xmlns:a16="http://schemas.microsoft.com/office/drawing/2014/main" val="2184813342"/>
                    </a:ext>
                  </a:extLst>
                </a:gridCol>
              </a:tblGrid>
              <a:tr h="1101456">
                <a:tc>
                  <a:txBody>
                    <a:bodyPr/>
                    <a:lstStyle/>
                    <a:p>
                      <a:pPr marL="285750" indent="-285750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Мероприятие "Реализация основных общеобразовательных программ дошкольного образования" субсидии бюджетным учреждениям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239 003,9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31670"/>
                  </a:ext>
                </a:extLst>
              </a:tr>
              <a:tr h="1101456">
                <a:tc>
                  <a:txBody>
                    <a:bodyPr/>
                    <a:lstStyle/>
                    <a:p>
                      <a:pPr marL="285750" indent="-285750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Мероприятие "Проведение текущего ремонта зданий и сооружений муниципальных дошкольных образовательных учреждений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1 104,1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49849"/>
                  </a:ext>
                </a:extLst>
              </a:tr>
              <a:tr h="2621621">
                <a:tc>
                  <a:txBody>
                    <a:bodyPr/>
                    <a:lstStyle/>
                    <a:p>
                      <a:pPr marL="285750" indent="-285750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Мероприятие "Дополнительная мера социальной поддержки отдельной категории граждан Российской Федерации в виде не взимания платы за присмотр и уход за их детьми, осваивающими образовательные программы в муниципальных дошкольных образовательных организациях Забайкальского края"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1 067,3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2166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61" y="-21208"/>
            <a:ext cx="823031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0702 «Общее образование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749 476,8тыс. рублей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79772"/>
              </p:ext>
            </p:extLst>
          </p:nvPr>
        </p:nvGraphicFramePr>
        <p:xfrm>
          <a:off x="261865" y="1412776"/>
          <a:ext cx="8702623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6708">
                  <a:extLst>
                    <a:ext uri="{9D8B030D-6E8A-4147-A177-3AD203B41FA5}">
                      <a16:colId xmlns:a16="http://schemas.microsoft.com/office/drawing/2014/main" val="3332091310"/>
                    </a:ext>
                  </a:extLst>
                </a:gridCol>
                <a:gridCol w="45915">
                  <a:extLst>
                    <a:ext uri="{9D8B030D-6E8A-4147-A177-3AD203B41FA5}">
                      <a16:colId xmlns:a16="http://schemas.microsoft.com/office/drawing/2014/main" val="1052798385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субсидии муниципальным учреждениям общего образования составили в сумме 537 507,5 тыс. рублей;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обеспечение бесплатным питанием детей из малоимущих семей, обучающихся в муниципальных общеобразовательных организациях Забайкальского края в сумме 665,2 тыс. рублей;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обеспечение бесплатным питанием детей из многодетных семей в муниципальных общеобразовательных организациях Забайкальского края в сумме 3 655,1 тыс. рублей;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обеспечение бесплатным горячим питанием обучающихся, получающих начальное общее образование в сумме 16 964,3 тыс. рублей;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обеспечение бесплатным питанием детей с ОВЗ в сумме 1 774,9 тыс. рублей;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дополнительную меру социальной поддержки отдельной категории граждан по обеспечению льготным питанием детей, обучающихся в 5-11 классах в сумме 923,9 тыс. рублей;</a:t>
                      </a:r>
                    </a:p>
                    <a:p>
                      <a:pPr algn="l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816529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61" y="-21208"/>
            <a:ext cx="823031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76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0702 «Общее образование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770771"/>
              </p:ext>
            </p:extLst>
          </p:nvPr>
        </p:nvGraphicFramePr>
        <p:xfrm>
          <a:off x="251520" y="1412777"/>
          <a:ext cx="8568951" cy="5458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3121">
                  <a:extLst>
                    <a:ext uri="{9D8B030D-6E8A-4147-A177-3AD203B41FA5}">
                      <a16:colId xmlns:a16="http://schemas.microsoft.com/office/drawing/2014/main" val="3332091310"/>
                    </a:ext>
                  </a:extLst>
                </a:gridCol>
                <a:gridCol w="75830">
                  <a:extLst>
                    <a:ext uri="{9D8B030D-6E8A-4147-A177-3AD203B41FA5}">
                      <a16:colId xmlns:a16="http://schemas.microsoft.com/office/drawing/2014/main" val="1052798385"/>
                    </a:ext>
                  </a:extLst>
                </a:gridCol>
              </a:tblGrid>
              <a:tr h="5112568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37160" algn="l"/>
                        </a:tabLs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проведение текущего ремонта зданий и сооружений в сумме 1 632,6 тыс. рублей;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37160" algn="l"/>
                        </a:tabLs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проведение капитального ремонта зданий и сооружений в сумме 146 235,6 тыс. рублей;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существление строй контроля при проведении капитального ремонта зданий муниципальных образовательных организаций в сумме 1785,0 тыс. рублей;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основных требований действующего законодательства в области антитеррористической защищенности в общеобразовательных учреждениях 2 224,5 тыс. рублей;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 объектах капитального ремонта 100% учебников и учебных пособий, не позволяющих их дальнейшее использование в образовательном процессе по причинам ветхости и дефектности в сумме 4 365,1 тыс. рублей;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 в сумме 38 332,7 тыс. рублей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816529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7" y="0"/>
            <a:ext cx="823031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76672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b="1" i="1" dirty="0" smtClean="0">
                <a:solidFill>
                  <a:srgbClr val="C00000"/>
                </a:solidFill>
              </a:rPr>
              <a:t>ИСПОЛНЕНИЕ БЮДЖЕТА ОКРУГА ЗА 2025 ГОД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effectLst/>
              </a:rPr>
              <a:t>Приоритетными задачами и основными направлениями деятельности при исполнении бюджета в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2025 </a:t>
            </a:r>
            <a:r>
              <a:rPr lang="ru-RU" b="1" dirty="0">
                <a:solidFill>
                  <a:srgbClr val="002060"/>
                </a:solidFill>
                <a:effectLst/>
              </a:rPr>
              <a:t>году являлись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Мобилизация доходного потенциала бюджета округа для достижения целей и показателей проектов, обеспечивающих получение результатов от региональных и федеральных проектов.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Приоритизация бюджетных расходов.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Эффективное управление муниципальным долгом.</a:t>
            </a:r>
            <a:endParaRPr lang="ru-RU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Открытость бюджетного процесса.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399"/>
            <a:ext cx="8229600" cy="158417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0703 «Дополнительное образование»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 24 362,8 тыс. рублей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557779"/>
              </p:ext>
            </p:extLst>
          </p:nvPr>
        </p:nvGraphicFramePr>
        <p:xfrm>
          <a:off x="457200" y="1592114"/>
          <a:ext cx="8229599" cy="4586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9511">
                  <a:extLst>
                    <a:ext uri="{9D8B030D-6E8A-4147-A177-3AD203B41FA5}">
                      <a16:colId xmlns:a16="http://schemas.microsoft.com/office/drawing/2014/main" val="839112794"/>
                    </a:ext>
                  </a:extLst>
                </a:gridCol>
                <a:gridCol w="1380088">
                  <a:extLst>
                    <a:ext uri="{9D8B030D-6E8A-4147-A177-3AD203B41FA5}">
                      <a16:colId xmlns:a16="http://schemas.microsoft.com/office/drawing/2014/main" val="1011957073"/>
                    </a:ext>
                  </a:extLst>
                </a:gridCol>
              </a:tblGrid>
              <a:tr h="14020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1" u="none" strike="noStrike" dirty="0">
                          <a:effectLst/>
                        </a:rPr>
                        <a:t>Мероприятие "Организация предоставления услуг дополнительного образования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детей«, в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том числе модели персонифицированного финансирования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22 982,9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1889"/>
                  </a:ext>
                </a:extLst>
              </a:tr>
              <a:tr h="2057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Мероприятие "Реализация Закона Забайкальского края  "Об отдельных вопросах в сфере образования" в части увеличения тарифной ставки (должностного оклада) на 25 процентов в поселках городского типа (рабочих поселках) (кроме  педагогических работников муниципальных общеобразовательных учреждений)"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1 056,9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25829"/>
                  </a:ext>
                </a:extLst>
              </a:tr>
              <a:tr h="104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Мероприятие "Проведение текущего ремонта зданий и сооружений МУДО"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323,0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9715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-1157"/>
            <a:ext cx="823031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Подраздел 0707 «Молодежная политика и оздоровление детей»   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4 408,2 тыс. рублей или 100 % от плана;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Подраздел 0709 «Другие вопросы в области образования»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6 954,7 тыс. рублей или 100 % от плана 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823031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836713"/>
            <a:ext cx="8488685" cy="43204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400" b="1" i="1" u="sng" dirty="0" smtClean="0">
                <a:solidFill>
                  <a:srgbClr val="002060"/>
                </a:solidFill>
                <a:effectLst/>
              </a:rPr>
              <a:t>Реализация муниципальных программ в 2025 году </a:t>
            </a:r>
            <a:endParaRPr lang="ru-RU" sz="2400" b="1" i="1" u="sng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46027"/>
              </p:ext>
            </p:extLst>
          </p:nvPr>
        </p:nvGraphicFramePr>
        <p:xfrm>
          <a:off x="683568" y="1268760"/>
          <a:ext cx="7999458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0336">
                  <a:extLst>
                    <a:ext uri="{9D8B030D-6E8A-4147-A177-3AD203B41FA5}">
                      <a16:colId xmlns:a16="http://schemas.microsoft.com/office/drawing/2014/main" val="3337887723"/>
                    </a:ext>
                  </a:extLst>
                </a:gridCol>
                <a:gridCol w="2309122">
                  <a:extLst>
                    <a:ext uri="{9D8B030D-6E8A-4147-A177-3AD203B41FA5}">
                      <a16:colId xmlns:a16="http://schemas.microsoft.com/office/drawing/2014/main" val="87014238"/>
                    </a:ext>
                  </a:extLst>
                </a:gridCol>
              </a:tblGrid>
              <a:tr h="77124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Реализовано муниципальных программ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18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68099"/>
                  </a:ext>
                </a:extLst>
              </a:tr>
              <a:tr h="110657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Сумма финансирования по программам,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r>
                        <a:rPr lang="ru-RU" sz="1800" b="1" baseline="0" dirty="0" smtClean="0"/>
                        <a:t>тыс. рублей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1 651 120,8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95835"/>
                  </a:ext>
                </a:extLst>
              </a:tr>
              <a:tr h="77124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 процентах от общей суммы расходов,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r>
                        <a:rPr lang="ru-RU" sz="1800" b="1" baseline="0" dirty="0" smtClean="0"/>
                        <a:t>%%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98,4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36741"/>
                  </a:ext>
                </a:extLst>
              </a:tr>
              <a:tr h="110657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Сумма финансирования по непрограммным мероприятиям,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r>
                        <a:rPr lang="ru-RU" sz="1800" b="1" baseline="0" dirty="0" smtClean="0"/>
                        <a:t>тыс. рублей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26 685,6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448207"/>
                  </a:ext>
                </a:extLst>
              </a:tr>
              <a:tr h="77124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 процентах от общей суммы расходов,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r>
                        <a:rPr lang="ru-RU" sz="1800" b="1" baseline="0" dirty="0" smtClean="0"/>
                        <a:t>%%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1,6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946975"/>
                  </a:ext>
                </a:extLst>
              </a:tr>
              <a:tr h="65769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 РАСХОДОВ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1 677 806,4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604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3" y="0"/>
            <a:ext cx="823031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3600" b="1" dirty="0">
                <a:solidFill>
                  <a:srgbClr val="2F5897"/>
                </a:solidFill>
              </a:rPr>
              <a:t>Федеральные и краевые средства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3252"/>
            <a:ext cx="8229600" cy="4992911"/>
          </a:xfrm>
        </p:spPr>
        <p:txBody>
          <a:bodyPr>
            <a:normAutofit fontScale="85000" lnSpcReduction="20000"/>
          </a:bodyPr>
          <a:lstStyle/>
          <a:p>
            <a:pPr lvl="0" algn="just"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обеспечение жильем молодых семей 3 семьи получили субсидию на сумму 2 142 тыс. рублей;</a:t>
            </a:r>
            <a:endParaRPr lang="ru-RU" sz="20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формирование современной городской среды благоустройство территории парка в сумме 62 827,2 тыс. рублей;</a:t>
            </a:r>
            <a:endParaRPr lang="ru-RU" sz="20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мероприятий при осуществлении деятельности по обращению с животными без владельцев в сумме 3785,5 тыс. рублей</a:t>
            </a:r>
            <a:endParaRPr lang="ru-RU" sz="20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Модернизация объектов теплоэнергетики и капитальный ремонт объектов коммунальной инфраструктуры" подготовка к осенне - зимнему периоду всего 33 983,9 тыс. рублей;</a:t>
            </a:r>
            <a:endParaRPr lang="ru-RU" sz="20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Капитальный ремонт водовода на сумму 71039,8 тыс. рублей;</a:t>
            </a:r>
            <a:endParaRPr lang="ru-RU" sz="20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работы по капитальному ремонту здания МАОУ СОШ №1 на сумму 139 646,0 тыс. рублей;</a:t>
            </a:r>
            <a:endParaRPr lang="ru-RU" sz="20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обеспечение в отношении объектов капитального ремонта требований к антитеррористической защищенности объектов (территорий)                2 224,5 тыс. рублей;</a:t>
            </a:r>
            <a:endParaRPr lang="ru-RU" sz="20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обновление в объектах капитального ремонта 100% учебников и учебных пособий в сумме 4 365,1 тыс. рублей;</a:t>
            </a:r>
            <a:endParaRPr lang="ru-RU" sz="20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Строительство, реконструкция, капитальный ремонт и ремонт автомобильных дорог общего пользования местного значения в сумме 46 005,3 тыс. рублей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8508"/>
            <a:ext cx="823031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>
                <a:solidFill>
                  <a:srgbClr val="002060"/>
                </a:solidFill>
              </a:rPr>
              <a:t>Муниципальный долг 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- 2 115,3 тыс. рублей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10932"/>
            <a:ext cx="8230313" cy="646232"/>
          </a:xfrm>
          <a:prstGeom prst="rect">
            <a:avLst/>
          </a:prstGeom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1602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29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6706" y="1556792"/>
            <a:ext cx="8510588" cy="208823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4000" b="1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80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Основные показатели исполнения 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бюджета округа за 2025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год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249289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n-lt"/>
              </a:rPr>
              <a:t>Доходы       –       1 662 288,8 тыс. руб.</a:t>
            </a:r>
          </a:p>
          <a:p>
            <a:endParaRPr lang="ru-RU" sz="3600" b="1" i="1" dirty="0">
              <a:latin typeface="+mn-lt"/>
            </a:endParaRPr>
          </a:p>
          <a:p>
            <a:r>
              <a:rPr lang="ru-RU" sz="3600" b="1" i="1" dirty="0" smtClean="0">
                <a:latin typeface="+mn-lt"/>
              </a:rPr>
              <a:t>Расходы      –       1 677 806,4 тыс. руб.</a:t>
            </a:r>
          </a:p>
          <a:p>
            <a:endParaRPr lang="ru-RU" sz="3600" b="1" i="1" dirty="0">
              <a:latin typeface="+mn-lt"/>
            </a:endParaRPr>
          </a:p>
          <a:p>
            <a:r>
              <a:rPr lang="ru-RU" sz="3600" b="1" i="1" dirty="0" smtClean="0">
                <a:latin typeface="+mn-lt"/>
              </a:rPr>
              <a:t>Дефицит    –    15 517,6 тыс. руб.</a:t>
            </a:r>
            <a:endParaRPr lang="ru-RU" sz="3600" b="1" i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3" y="23588"/>
            <a:ext cx="8230313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352928" cy="5767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i="1" u="sng" dirty="0" smtClean="0">
                <a:solidFill>
                  <a:srgbClr val="002060"/>
                </a:solidFill>
              </a:rPr>
              <a:t>Поступление </a:t>
            </a:r>
            <a:r>
              <a:rPr lang="ru-RU" sz="2800" b="1" i="1" u="sng" dirty="0">
                <a:solidFill>
                  <a:srgbClr val="002060"/>
                </a:solidFill>
              </a:rPr>
              <a:t>доходов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в 2025 году в сравнении с 2024 годом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+ 232 426,2 тыс. рублей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6" y="0"/>
            <a:ext cx="8230313" cy="646232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17643430"/>
              </p:ext>
            </p:extLst>
          </p:nvPr>
        </p:nvGraphicFramePr>
        <p:xfrm>
          <a:off x="464616" y="1988840"/>
          <a:ext cx="8067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91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764704"/>
            <a:ext cx="8510588" cy="50405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b="1" i="1" u="sng" dirty="0" smtClean="0">
                <a:solidFill>
                  <a:srgbClr val="002060"/>
                </a:solidFill>
              </a:rPr>
              <a:t>Структура доходов бюджета округа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206717"/>
              </p:ext>
            </p:extLst>
          </p:nvPr>
        </p:nvGraphicFramePr>
        <p:xfrm>
          <a:off x="683568" y="1387232"/>
          <a:ext cx="8208912" cy="521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08" y="0"/>
            <a:ext cx="823031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46232"/>
            <a:ext cx="8510588" cy="59892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2800" b="1" i="1" u="sng" dirty="0">
                <a:solidFill>
                  <a:srgbClr val="002060"/>
                </a:solidFill>
              </a:rPr>
              <a:t>Структура исполнения собственных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доходов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83036871"/>
              </p:ext>
            </p:extLst>
          </p:nvPr>
        </p:nvGraphicFramePr>
        <p:xfrm>
          <a:off x="-6052" y="1939690"/>
          <a:ext cx="82809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" y="0"/>
            <a:ext cx="8230313" cy="646232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54220057"/>
              </p:ext>
            </p:extLst>
          </p:nvPr>
        </p:nvGraphicFramePr>
        <p:xfrm>
          <a:off x="1115616" y="1340768"/>
          <a:ext cx="7416322" cy="506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" y="0"/>
            <a:ext cx="8230313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926356"/>
              </p:ext>
            </p:extLst>
          </p:nvPr>
        </p:nvGraphicFramePr>
        <p:xfrm>
          <a:off x="1619672" y="2057400"/>
          <a:ext cx="604867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76672"/>
            <a:ext cx="8510588" cy="187220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b="1" i="1" u="sng" dirty="0" smtClean="0">
                <a:solidFill>
                  <a:srgbClr val="002060"/>
                </a:solidFill>
              </a:rPr>
              <a:t>Налог на доходы физических лиц 2025 год в сравнении с 2024 годом</a:t>
            </a:r>
            <a:br>
              <a:rPr lang="ru-RU" sz="3200" b="1" i="1" u="sng" dirty="0" smtClean="0">
                <a:solidFill>
                  <a:srgbClr val="002060"/>
                </a:solidFill>
              </a:rPr>
            </a:br>
            <a:r>
              <a:rPr lang="ru-RU" sz="1600" b="1" i="1" u="sng" dirty="0" smtClean="0">
                <a:solidFill>
                  <a:srgbClr val="002060"/>
                </a:solidFill>
              </a:rPr>
              <a:t/>
            </a:r>
            <a:br>
              <a:rPr lang="ru-RU" sz="1600" b="1" i="1" u="sng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+93 227,4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7" y="0"/>
            <a:ext cx="82364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052513"/>
            <a:ext cx="8510588" cy="144038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b="1" i="1" u="sng" dirty="0" smtClean="0">
                <a:solidFill>
                  <a:srgbClr val="002060"/>
                </a:solidFill>
              </a:rPr>
              <a:t>Упрощенная система налогообложения 2025 год в сравнении 2024 годом </a:t>
            </a:r>
            <a:br>
              <a:rPr lang="ru-RU" sz="3200" b="1" i="1" u="sng" dirty="0" smtClean="0">
                <a:solidFill>
                  <a:srgbClr val="002060"/>
                </a:solidFill>
              </a:rPr>
            </a:br>
            <a:r>
              <a:rPr lang="ru-RU" sz="3200" b="1" i="1" u="sng" dirty="0" smtClean="0">
                <a:solidFill>
                  <a:srgbClr val="002060"/>
                </a:solidFill>
              </a:rPr>
              <a:t>+10 311,9 тыс. рублей</a:t>
            </a:r>
            <a:br>
              <a:rPr lang="ru-RU" sz="3200" b="1" i="1" u="sng" dirty="0" smtClean="0">
                <a:solidFill>
                  <a:srgbClr val="002060"/>
                </a:solidFill>
              </a:rPr>
            </a:br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109682"/>
              </p:ext>
            </p:extLst>
          </p:nvPr>
        </p:nvGraphicFramePr>
        <p:xfrm>
          <a:off x="438714" y="2204864"/>
          <a:ext cx="658155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14" y="0"/>
            <a:ext cx="8236410" cy="64623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6230"/>
              </p:ext>
            </p:extLst>
          </p:nvPr>
        </p:nvGraphicFramePr>
        <p:xfrm>
          <a:off x="6588224" y="2204864"/>
          <a:ext cx="2448272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281879132"/>
                    </a:ext>
                  </a:extLst>
                </a:gridCol>
              </a:tblGrid>
              <a:tr h="40324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Причины роста: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Рост дифференцированных нормативов с 0,6135 % до 0,7624%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Рост числа индивидуальных предпринимателей на 4%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2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2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8" y="0"/>
            <a:ext cx="8236410" cy="646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u="sng" dirty="0" smtClean="0">
                <a:solidFill>
                  <a:srgbClr val="002060"/>
                </a:solidFill>
              </a:rPr>
              <a:t>Налоги на имущество 2025 </a:t>
            </a:r>
            <a:r>
              <a:rPr lang="ru-RU" sz="3200" b="1" i="1" u="sng" dirty="0">
                <a:solidFill>
                  <a:srgbClr val="002060"/>
                </a:solidFill>
              </a:rPr>
              <a:t>год в сравнении 2024 годом </a:t>
            </a:r>
            <a:br>
              <a:rPr lang="ru-RU" sz="3200" b="1" i="1" u="sng" dirty="0">
                <a:solidFill>
                  <a:srgbClr val="002060"/>
                </a:solidFill>
              </a:rPr>
            </a:br>
            <a:r>
              <a:rPr lang="ru-RU" sz="3200" b="1" i="1" u="sng" dirty="0" smtClean="0">
                <a:solidFill>
                  <a:srgbClr val="002060"/>
                </a:solidFill>
              </a:rPr>
              <a:t>+12 001,9 тыс</a:t>
            </a:r>
            <a:r>
              <a:rPr lang="ru-RU" sz="3200" b="1" i="1" u="sng" dirty="0">
                <a:solidFill>
                  <a:srgbClr val="002060"/>
                </a:solidFill>
              </a:rPr>
              <a:t>. рублей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0052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22871</TotalTime>
  <Words>919</Words>
  <Application>Microsoft Office PowerPoint</Application>
  <PresentationFormat>Экран (4:3)</PresentationFormat>
  <Paragraphs>241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Arial Cyr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Презентация PowerPoint</vt:lpstr>
      <vt:lpstr>ИСПОЛНЕНИЕ БЮДЖЕТА ОКРУГА ЗА 2025 ГОД</vt:lpstr>
      <vt:lpstr>Презентация PowerPoint</vt:lpstr>
      <vt:lpstr>Презентация PowerPoint</vt:lpstr>
      <vt:lpstr>Структура доходов бюджета округа </vt:lpstr>
      <vt:lpstr>Структура исполнения собственных доходов</vt:lpstr>
      <vt:lpstr>Налог на доходы физических лиц 2025 год в сравнении с 2024 годом  +93 227,4 тыс. рублей</vt:lpstr>
      <vt:lpstr>Упрощенная система налогообложения 2025 год в сравнении 2024 годом  +10 311,9 тыс. рублей </vt:lpstr>
      <vt:lpstr>Налоги на имущество 2025 год в сравнении 2024 годом  +12 001,9 тыс. рублей</vt:lpstr>
      <vt:lpstr>Исполнение неналоговых доходов бюджета</vt:lpstr>
      <vt:lpstr>Структура безвозмездных перечислений  в 2025 году</vt:lpstr>
      <vt:lpstr>Результаты работы  межведомственных комиссий</vt:lpstr>
      <vt:lpstr>Структура расходов бюджета  </vt:lpstr>
      <vt:lpstr>Экономическая структура расходов   в тыс. рублей 1 677 806,4             в процентах 100%</vt:lpstr>
      <vt:lpstr>                                                                                              по разделам функциональной классификации расходов</vt:lpstr>
      <vt:lpstr>Раздел 07 «Образование»  (763 726,9тыс. руб.)</vt:lpstr>
      <vt:lpstr>Подраздел 0701 «Дошкольное образование»  факт 241 851,9 тыс. рублей</vt:lpstr>
      <vt:lpstr> Подраздел 0702 «Общее образование»  факт 749 476,8тыс. рублей</vt:lpstr>
      <vt:lpstr>Подраздел 0702 «Общее образование» </vt:lpstr>
      <vt:lpstr>Подраздел 0703 «Дополнительное образование» факт  24 362,8 тыс. рублей</vt:lpstr>
      <vt:lpstr>Подраздел 0707 «Молодежная политика и оздоровление детей»     4 408,2 тыс. рублей или 100 % от плана;   Подраздел 0709 «Другие вопросы в области образования»  6 954,7 тыс. рублей или 100 % от плана </vt:lpstr>
      <vt:lpstr>Реализация муниципальных программ в 2025 году </vt:lpstr>
      <vt:lpstr>Федеральные и краевые средства </vt:lpstr>
      <vt:lpstr>Муниципальный долг  - 2 115,3 тыс. рублей </vt:lpstr>
      <vt:lpstr>Спасибо за внимание!</vt:lpstr>
    </vt:vector>
  </TitlesOfParts>
  <Company>Komitet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бюджет муниципального района «Забайкальский район» на 2012 год и плановый период 2013 и 2014 годов</dc:title>
  <dc:creator>admin</dc:creator>
  <cp:lastModifiedBy>NN</cp:lastModifiedBy>
  <cp:revision>631</cp:revision>
  <cp:lastPrinted>2025-03-28T05:49:49Z</cp:lastPrinted>
  <dcterms:created xsi:type="dcterms:W3CDTF">2011-12-19T01:06:23Z</dcterms:created>
  <dcterms:modified xsi:type="dcterms:W3CDTF">2026-04-28T00:55:59Z</dcterms:modified>
</cp:coreProperties>
</file>